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710" y="3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지속가능채권 발행 현황</a:t>
            </a: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국내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A금융그룹</c:v>
                </c:pt>
                <c:pt idx="1">
                  <c:v>B금융지주</c:v>
                </c:pt>
                <c:pt idx="2">
                  <c:v>C금융그룹</c:v>
                </c:pt>
                <c:pt idx="3">
                  <c:v>D은행</c:v>
                </c:pt>
              </c:strCache>
            </c:strRef>
          </c:cat>
          <c:val>
            <c:numRef>
              <c:f>Sheet1!$B$2:$E$2</c:f>
              <c:numCache>
                <c:formatCode>#,##0_ </c:formatCode>
                <c:ptCount val="4"/>
                <c:pt idx="0">
                  <c:v>24100</c:v>
                </c:pt>
                <c:pt idx="1">
                  <c:v>10500</c:v>
                </c:pt>
                <c:pt idx="2">
                  <c:v>11650</c:v>
                </c:pt>
                <c:pt idx="3">
                  <c:v>11270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글로벌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679-48C0-A234-E958CA95388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A금융그룹</c:v>
                </c:pt>
                <c:pt idx="1">
                  <c:v>B금융지주</c:v>
                </c:pt>
                <c:pt idx="2">
                  <c:v>C금융그룹</c:v>
                </c:pt>
                <c:pt idx="3">
                  <c:v>D은행</c:v>
                </c:pt>
              </c:strCache>
            </c:strRef>
          </c:cat>
          <c:val>
            <c:numRef>
              <c:f>Sheet1!$B$3:$E$3</c:f>
              <c:numCache>
                <c:formatCode>0.0_ </c:formatCode>
                <c:ptCount val="4"/>
                <c:pt idx="0">
                  <c:v>13.9</c:v>
                </c:pt>
                <c:pt idx="1">
                  <c:v>7.5</c:v>
                </c:pt>
                <c:pt idx="2">
                  <c:v>14</c:v>
                </c:pt>
                <c:pt idx="3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 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0.0_ 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FEB251-E572-4BCF-AD70-5FFD23D1C648}" type="doc">
      <dgm:prSet loTypeId="urn:microsoft.com/office/officeart/2005/8/layout/cycle7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3078F81A-5B7F-4827-9D91-1D4E7FF5DEF7}">
      <dgm:prSet phldrT="[텍스트]" custT="1"/>
      <dgm:spPr/>
      <dgm:t>
        <a:bodyPr/>
        <a:lstStyle/>
        <a:p>
          <a:pPr latinLnBrk="1"/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ESG</a:t>
          </a: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경영</a:t>
          </a:r>
        </a:p>
      </dgm:t>
    </dgm:pt>
    <dgm:pt modelId="{5368FD96-B61D-4D9D-9FB9-C5B570DF676C}" type="parTrans" cxnId="{28819DD3-E65D-4EBE-B16E-E0365AE6775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B3F1B34-215D-4614-84DD-70CEBA0630FE}" type="sibTrans" cxnId="{28819DD3-E65D-4EBE-B16E-E0365AE67755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11B8C735-0540-4C15-9BE3-3681D9484FB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경영체계</a:t>
          </a:r>
        </a:p>
      </dgm:t>
    </dgm:pt>
    <dgm:pt modelId="{675C7BD4-0A2A-4F09-B5E8-7F72171FAC57}" type="parTrans" cxnId="{2645424D-FD2E-4B61-BE7B-1110A5800A0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855D589-44D2-426B-89FD-37CF5563B77E}" type="sibTrans" cxnId="{2645424D-FD2E-4B61-BE7B-1110A5800A0F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64628081-98A0-449B-B374-14DB2C28648F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정보공개</a:t>
          </a:r>
        </a:p>
      </dgm:t>
    </dgm:pt>
    <dgm:pt modelId="{841B080D-1ACF-41ED-99C7-66A3A856287D}" type="parTrans" cxnId="{ACA5137D-4717-4B36-AF92-CC16477A9CB0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F14C048-B326-4963-85C6-9664BDD8CE0C}" type="sibTrans" cxnId="{ACA5137D-4717-4B36-AF92-CC16477A9CB0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B99F8B71-495C-4105-A638-F4DFC0DF9797}" type="pres">
      <dgm:prSet presAssocID="{03FEB251-E572-4BCF-AD70-5FFD23D1C6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3BDD878-99A1-4F8D-B4A9-CD5B4751B318}" type="pres">
      <dgm:prSet presAssocID="{3078F81A-5B7F-4827-9D91-1D4E7FF5DEF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2C829AF-B2B3-41A6-AB86-069245008DDC}" type="pres">
      <dgm:prSet presAssocID="{8B3F1B34-215D-4614-84DD-70CEBA0630FE}" presName="sibTrans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0B23BDA1-BFE5-4286-86AF-823F002F4278}" type="pres">
      <dgm:prSet presAssocID="{8B3F1B34-215D-4614-84DD-70CEBA0630FE}" presName="connectorText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27C5B5AB-0762-4D07-A86B-49F0DDDEFB8F}" type="pres">
      <dgm:prSet presAssocID="{11B8C735-0540-4C15-9BE3-3681D9484FBC}" presName="node" presStyleLbl="node1" presStyleIdx="1" presStyleCnt="3" custRadScaleRad="100807" custRadScaleInc="1308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CFFA594-F1B4-4550-AD63-BFF5A7EB2CD9}" type="pres">
      <dgm:prSet presAssocID="{C855D589-44D2-426B-89FD-37CF5563B77E}" presName="sibTrans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15673B90-68D5-4649-B5D9-C84544FF2EEA}" type="pres">
      <dgm:prSet presAssocID="{C855D589-44D2-426B-89FD-37CF5563B77E}" presName="connectorText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7A74CA80-6B46-47F6-B687-8AE44962603E}" type="pres">
      <dgm:prSet presAssocID="{64628081-98A0-449B-B374-14DB2C28648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90550B2-755F-4335-9BCC-035A57F57E89}" type="pres">
      <dgm:prSet presAssocID="{4F14C048-B326-4963-85C6-9664BDD8CE0C}" presName="sibTrans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7669B2F9-48D6-4C3E-B03C-DB8F901FA71B}" type="pres">
      <dgm:prSet presAssocID="{4F14C048-B326-4963-85C6-9664BDD8CE0C}" presName="connectorText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</dgm:ptLst>
  <dgm:cxnLst>
    <dgm:cxn modelId="{37C993BF-3AA1-4D8B-BB11-F3595076C181}" type="presOf" srcId="{C855D589-44D2-426B-89FD-37CF5563B77E}" destId="{15673B90-68D5-4649-B5D9-C84544FF2EEA}" srcOrd="1" destOrd="0" presId="urn:microsoft.com/office/officeart/2005/8/layout/cycle7"/>
    <dgm:cxn modelId="{2645424D-FD2E-4B61-BE7B-1110A5800A0F}" srcId="{03FEB251-E572-4BCF-AD70-5FFD23D1C648}" destId="{11B8C735-0540-4C15-9BE3-3681D9484FBC}" srcOrd="1" destOrd="0" parTransId="{675C7BD4-0A2A-4F09-B5E8-7F72171FAC57}" sibTransId="{C855D589-44D2-426B-89FD-37CF5563B77E}"/>
    <dgm:cxn modelId="{28819DD3-E65D-4EBE-B16E-E0365AE67755}" srcId="{03FEB251-E572-4BCF-AD70-5FFD23D1C648}" destId="{3078F81A-5B7F-4827-9D91-1D4E7FF5DEF7}" srcOrd="0" destOrd="0" parTransId="{5368FD96-B61D-4D9D-9FB9-C5B570DF676C}" sibTransId="{8B3F1B34-215D-4614-84DD-70CEBA0630FE}"/>
    <dgm:cxn modelId="{ACA5137D-4717-4B36-AF92-CC16477A9CB0}" srcId="{03FEB251-E572-4BCF-AD70-5FFD23D1C648}" destId="{64628081-98A0-449B-B374-14DB2C28648F}" srcOrd="2" destOrd="0" parTransId="{841B080D-1ACF-41ED-99C7-66A3A856287D}" sibTransId="{4F14C048-B326-4963-85C6-9664BDD8CE0C}"/>
    <dgm:cxn modelId="{5EBC540E-3C7A-4CFC-9DE3-1D86FAE7FFB3}" type="presOf" srcId="{4F14C048-B326-4963-85C6-9664BDD8CE0C}" destId="{7669B2F9-48D6-4C3E-B03C-DB8F901FA71B}" srcOrd="1" destOrd="0" presId="urn:microsoft.com/office/officeart/2005/8/layout/cycle7"/>
    <dgm:cxn modelId="{3312D9EE-0A6D-4390-A804-34B425F43BFF}" type="presOf" srcId="{C855D589-44D2-426B-89FD-37CF5563B77E}" destId="{6CFFA594-F1B4-4550-AD63-BFF5A7EB2CD9}" srcOrd="0" destOrd="0" presId="urn:microsoft.com/office/officeart/2005/8/layout/cycle7"/>
    <dgm:cxn modelId="{AC5D7A48-ABDA-4A2A-A2D6-BC21E89686D0}" type="presOf" srcId="{64628081-98A0-449B-B374-14DB2C28648F}" destId="{7A74CA80-6B46-47F6-B687-8AE44962603E}" srcOrd="0" destOrd="0" presId="urn:microsoft.com/office/officeart/2005/8/layout/cycle7"/>
    <dgm:cxn modelId="{B9A9E3D4-29A2-45C2-A4B8-F83BBA315BC1}" type="presOf" srcId="{3078F81A-5B7F-4827-9D91-1D4E7FF5DEF7}" destId="{13BDD878-99A1-4F8D-B4A9-CD5B4751B318}" srcOrd="0" destOrd="0" presId="urn:microsoft.com/office/officeart/2005/8/layout/cycle7"/>
    <dgm:cxn modelId="{A7E87FDB-9318-4B91-97F8-446320DD0A99}" type="presOf" srcId="{4F14C048-B326-4963-85C6-9664BDD8CE0C}" destId="{590550B2-755F-4335-9BCC-035A57F57E89}" srcOrd="0" destOrd="0" presId="urn:microsoft.com/office/officeart/2005/8/layout/cycle7"/>
    <dgm:cxn modelId="{916083D1-3CC9-4D39-A591-4911DDEA4DA5}" type="presOf" srcId="{8B3F1B34-215D-4614-84DD-70CEBA0630FE}" destId="{0B23BDA1-BFE5-4286-86AF-823F002F4278}" srcOrd="1" destOrd="0" presId="urn:microsoft.com/office/officeart/2005/8/layout/cycle7"/>
    <dgm:cxn modelId="{5383CC6A-0C30-45B1-8996-349117868220}" type="presOf" srcId="{8B3F1B34-215D-4614-84DD-70CEBA0630FE}" destId="{42C829AF-B2B3-41A6-AB86-069245008DDC}" srcOrd="0" destOrd="0" presId="urn:microsoft.com/office/officeart/2005/8/layout/cycle7"/>
    <dgm:cxn modelId="{47C9CEAE-B084-475B-8DD0-2A6070B0F3D0}" type="presOf" srcId="{11B8C735-0540-4C15-9BE3-3681D9484FBC}" destId="{27C5B5AB-0762-4D07-A86B-49F0DDDEFB8F}" srcOrd="0" destOrd="0" presId="urn:microsoft.com/office/officeart/2005/8/layout/cycle7"/>
    <dgm:cxn modelId="{68A89A50-A52D-490A-99E9-6692C18C8159}" type="presOf" srcId="{03FEB251-E572-4BCF-AD70-5FFD23D1C648}" destId="{B99F8B71-495C-4105-A638-F4DFC0DF9797}" srcOrd="0" destOrd="0" presId="urn:microsoft.com/office/officeart/2005/8/layout/cycle7"/>
    <dgm:cxn modelId="{4A1CFD5B-8EE9-418B-8E12-7A79688FAC8D}" type="presParOf" srcId="{B99F8B71-495C-4105-A638-F4DFC0DF9797}" destId="{13BDD878-99A1-4F8D-B4A9-CD5B4751B318}" srcOrd="0" destOrd="0" presId="urn:microsoft.com/office/officeart/2005/8/layout/cycle7"/>
    <dgm:cxn modelId="{09B550D9-5089-4AD8-A28D-1587E0726499}" type="presParOf" srcId="{B99F8B71-495C-4105-A638-F4DFC0DF9797}" destId="{42C829AF-B2B3-41A6-AB86-069245008DDC}" srcOrd="1" destOrd="0" presId="urn:microsoft.com/office/officeart/2005/8/layout/cycle7"/>
    <dgm:cxn modelId="{6ECBAB01-099C-4820-80B1-71072AF0D62C}" type="presParOf" srcId="{42C829AF-B2B3-41A6-AB86-069245008DDC}" destId="{0B23BDA1-BFE5-4286-86AF-823F002F4278}" srcOrd="0" destOrd="0" presId="urn:microsoft.com/office/officeart/2005/8/layout/cycle7"/>
    <dgm:cxn modelId="{59E7559D-2E4F-4E37-8551-A84524E160D4}" type="presParOf" srcId="{B99F8B71-495C-4105-A638-F4DFC0DF9797}" destId="{27C5B5AB-0762-4D07-A86B-49F0DDDEFB8F}" srcOrd="2" destOrd="0" presId="urn:microsoft.com/office/officeart/2005/8/layout/cycle7"/>
    <dgm:cxn modelId="{85770507-8208-40A9-82CC-89DF3D861367}" type="presParOf" srcId="{B99F8B71-495C-4105-A638-F4DFC0DF9797}" destId="{6CFFA594-F1B4-4550-AD63-BFF5A7EB2CD9}" srcOrd="3" destOrd="0" presId="urn:microsoft.com/office/officeart/2005/8/layout/cycle7"/>
    <dgm:cxn modelId="{EF29CFEA-D343-4358-9043-CAC68AB91B40}" type="presParOf" srcId="{6CFFA594-F1B4-4550-AD63-BFF5A7EB2CD9}" destId="{15673B90-68D5-4649-B5D9-C84544FF2EEA}" srcOrd="0" destOrd="0" presId="urn:microsoft.com/office/officeart/2005/8/layout/cycle7"/>
    <dgm:cxn modelId="{C2BA66F5-86E3-4E7F-ACA5-827BC9510A40}" type="presParOf" srcId="{B99F8B71-495C-4105-A638-F4DFC0DF9797}" destId="{7A74CA80-6B46-47F6-B687-8AE44962603E}" srcOrd="4" destOrd="0" presId="urn:microsoft.com/office/officeart/2005/8/layout/cycle7"/>
    <dgm:cxn modelId="{FAEF0140-343C-4877-9A2A-A2CB8A204562}" type="presParOf" srcId="{B99F8B71-495C-4105-A638-F4DFC0DF9797}" destId="{590550B2-755F-4335-9BCC-035A57F57E89}" srcOrd="5" destOrd="0" presId="urn:microsoft.com/office/officeart/2005/8/layout/cycle7"/>
    <dgm:cxn modelId="{DB27A558-13B1-49C4-A90D-9FED911ACF4E}" type="presParOf" srcId="{590550B2-755F-4335-9BCC-035A57F57E89}" destId="{7669B2F9-48D6-4C3E-B03C-DB8F901FA71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FEB251-E572-4BCF-AD70-5FFD23D1C648}" type="doc">
      <dgm:prSet loTypeId="urn:microsoft.com/office/officeart/2005/8/layout/cycle6" loCatId="cycle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3078F81A-5B7F-4827-9D91-1D4E7FF5DEF7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환경</a:t>
          </a:r>
        </a:p>
      </dgm:t>
    </dgm:pt>
    <dgm:pt modelId="{5368FD96-B61D-4D9D-9FB9-C5B570DF676C}" type="parTrans" cxnId="{28819DD3-E65D-4EBE-B16E-E0365AE6775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B3F1B34-215D-4614-84DD-70CEBA0630FE}" type="sibTrans" cxnId="{28819DD3-E65D-4EBE-B16E-E0365AE67755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0073BD1C-F423-4E7F-B297-B6E5F63DA1D8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사회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80DDC15-5BCC-418D-BC89-158A5DF1F10F}" type="parTrans" cxnId="{26D06842-D50F-463D-BAF4-AF446BD79FE7}">
      <dgm:prSet/>
      <dgm:spPr/>
      <dgm:t>
        <a:bodyPr/>
        <a:lstStyle/>
        <a:p>
          <a:pPr latinLnBrk="1"/>
          <a:endParaRPr lang="ko-KR" altLang="en-US"/>
        </a:p>
      </dgm:t>
    </dgm:pt>
    <dgm:pt modelId="{F7BEB323-8440-49BD-BD49-412BB0D2E84C}" type="sibTrans" cxnId="{26D06842-D50F-463D-BAF4-AF446BD79FE7}">
      <dgm:prSet/>
      <dgm:spPr/>
      <dgm:t>
        <a:bodyPr/>
        <a:lstStyle/>
        <a:p>
          <a:pPr latinLnBrk="1"/>
          <a:endParaRPr lang="ko-KR" altLang="en-US"/>
        </a:p>
      </dgm:t>
    </dgm:pt>
    <dgm:pt modelId="{8A539D60-942D-4C43-8360-EAF417D9562B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지배구조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B6FE81E-AA4B-4841-9B8A-F3C1A9D50BC5}" type="parTrans" cxnId="{051AA010-8A58-432D-9CD4-2850C4997B0B}">
      <dgm:prSet/>
      <dgm:spPr/>
      <dgm:t>
        <a:bodyPr/>
        <a:lstStyle/>
        <a:p>
          <a:pPr latinLnBrk="1"/>
          <a:endParaRPr lang="ko-KR" altLang="en-US"/>
        </a:p>
      </dgm:t>
    </dgm:pt>
    <dgm:pt modelId="{C8439680-776E-4748-991C-10F8FC4B14F2}" type="sibTrans" cxnId="{051AA010-8A58-432D-9CD4-2850C4997B0B}">
      <dgm:prSet/>
      <dgm:spPr/>
      <dgm:t>
        <a:bodyPr/>
        <a:lstStyle/>
        <a:p>
          <a:pPr latinLnBrk="1"/>
          <a:endParaRPr lang="ko-KR" altLang="en-US"/>
        </a:p>
      </dgm:t>
    </dgm:pt>
    <dgm:pt modelId="{B3B9CE3A-EFAD-4DFD-8B3C-13AF4C82C74A}" type="pres">
      <dgm:prSet presAssocID="{03FEB251-E572-4BCF-AD70-5FFD23D1C64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2A5BB50-CA2C-4A3F-BDEA-B6904B3970F9}" type="pres">
      <dgm:prSet presAssocID="{3078F81A-5B7F-4827-9D91-1D4E7FF5DEF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B3CF19A-F458-4528-960A-A7A83DCAFFD4}" type="pres">
      <dgm:prSet presAssocID="{3078F81A-5B7F-4827-9D91-1D4E7FF5DEF7}" presName="spNode" presStyleCnt="0"/>
      <dgm:spPr/>
    </dgm:pt>
    <dgm:pt modelId="{58FCEF2E-0E0A-4F81-A941-F1A949587026}" type="pres">
      <dgm:prSet presAssocID="{8B3F1B34-215D-4614-84DD-70CEBA0630FE}" presName="sibTrans" presStyleLbl="sibTrans1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275ABE1E-F1A6-43DD-894E-EE140AFC5729}" type="pres">
      <dgm:prSet presAssocID="{0073BD1C-F423-4E7F-B297-B6E5F63DA1D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EF2B952-D82C-4F28-8A27-B554DCD696EE}" type="pres">
      <dgm:prSet presAssocID="{0073BD1C-F423-4E7F-B297-B6E5F63DA1D8}" presName="spNode" presStyleCnt="0"/>
      <dgm:spPr/>
    </dgm:pt>
    <dgm:pt modelId="{F8F9B203-8258-4E2B-BAD2-346D23DD4171}" type="pres">
      <dgm:prSet presAssocID="{F7BEB323-8440-49BD-BD49-412BB0D2E84C}" presName="sibTrans" presStyleLbl="sibTrans1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443D12F3-2AFF-4CE1-8BB3-DB131DC06FA2}" type="pres">
      <dgm:prSet presAssocID="{8A539D60-942D-4C43-8360-EAF417D9562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1C2646F-423A-4E96-A0DC-B8C56877EC4A}" type="pres">
      <dgm:prSet presAssocID="{8A539D60-942D-4C43-8360-EAF417D9562B}" presName="spNode" presStyleCnt="0"/>
      <dgm:spPr/>
    </dgm:pt>
    <dgm:pt modelId="{5EDD098E-CCB8-417C-AD67-5747D618D20D}" type="pres">
      <dgm:prSet presAssocID="{C8439680-776E-4748-991C-10F8FC4B14F2}" presName="sibTrans" presStyleLbl="sibTrans1D1" presStyleIdx="2" presStyleCnt="3"/>
      <dgm:spPr/>
      <dgm:t>
        <a:bodyPr/>
        <a:lstStyle/>
        <a:p>
          <a:pPr latinLnBrk="1"/>
          <a:endParaRPr lang="ko-KR" altLang="en-US"/>
        </a:p>
      </dgm:t>
    </dgm:pt>
  </dgm:ptLst>
  <dgm:cxnLst>
    <dgm:cxn modelId="{0B5623CA-962C-4B6E-BEAC-8CDE75028974}" type="presOf" srcId="{3078F81A-5B7F-4827-9D91-1D4E7FF5DEF7}" destId="{52A5BB50-CA2C-4A3F-BDEA-B6904B3970F9}" srcOrd="0" destOrd="0" presId="urn:microsoft.com/office/officeart/2005/8/layout/cycle6"/>
    <dgm:cxn modelId="{28819DD3-E65D-4EBE-B16E-E0365AE67755}" srcId="{03FEB251-E572-4BCF-AD70-5FFD23D1C648}" destId="{3078F81A-5B7F-4827-9D91-1D4E7FF5DEF7}" srcOrd="0" destOrd="0" parTransId="{5368FD96-B61D-4D9D-9FB9-C5B570DF676C}" sibTransId="{8B3F1B34-215D-4614-84DD-70CEBA0630FE}"/>
    <dgm:cxn modelId="{87D6C4ED-AE0E-4EC4-8D08-1F5E51B769AE}" type="presOf" srcId="{0073BD1C-F423-4E7F-B297-B6E5F63DA1D8}" destId="{275ABE1E-F1A6-43DD-894E-EE140AFC5729}" srcOrd="0" destOrd="0" presId="urn:microsoft.com/office/officeart/2005/8/layout/cycle6"/>
    <dgm:cxn modelId="{A5D061DC-B2A0-47D1-A53A-F2B677EDA9B5}" type="presOf" srcId="{C8439680-776E-4748-991C-10F8FC4B14F2}" destId="{5EDD098E-CCB8-417C-AD67-5747D618D20D}" srcOrd="0" destOrd="0" presId="urn:microsoft.com/office/officeart/2005/8/layout/cycle6"/>
    <dgm:cxn modelId="{7CDCA03B-BFF1-4FFD-ACB1-A0BCC9C875F2}" type="presOf" srcId="{03FEB251-E572-4BCF-AD70-5FFD23D1C648}" destId="{B3B9CE3A-EFAD-4DFD-8B3C-13AF4C82C74A}" srcOrd="0" destOrd="0" presId="urn:microsoft.com/office/officeart/2005/8/layout/cycle6"/>
    <dgm:cxn modelId="{051AA010-8A58-432D-9CD4-2850C4997B0B}" srcId="{03FEB251-E572-4BCF-AD70-5FFD23D1C648}" destId="{8A539D60-942D-4C43-8360-EAF417D9562B}" srcOrd="2" destOrd="0" parTransId="{CB6FE81E-AA4B-4841-9B8A-F3C1A9D50BC5}" sibTransId="{C8439680-776E-4748-991C-10F8FC4B14F2}"/>
    <dgm:cxn modelId="{CC1D19D6-95CD-483D-80EA-3030A33D5028}" type="presOf" srcId="{8A539D60-942D-4C43-8360-EAF417D9562B}" destId="{443D12F3-2AFF-4CE1-8BB3-DB131DC06FA2}" srcOrd="0" destOrd="0" presId="urn:microsoft.com/office/officeart/2005/8/layout/cycle6"/>
    <dgm:cxn modelId="{FD576994-0423-4B4B-ACDE-4013755993B4}" type="presOf" srcId="{8B3F1B34-215D-4614-84DD-70CEBA0630FE}" destId="{58FCEF2E-0E0A-4F81-A941-F1A949587026}" srcOrd="0" destOrd="0" presId="urn:microsoft.com/office/officeart/2005/8/layout/cycle6"/>
    <dgm:cxn modelId="{BA816788-1F3F-4442-9F93-9621FB3CC1F7}" type="presOf" srcId="{F7BEB323-8440-49BD-BD49-412BB0D2E84C}" destId="{F8F9B203-8258-4E2B-BAD2-346D23DD4171}" srcOrd="0" destOrd="0" presId="urn:microsoft.com/office/officeart/2005/8/layout/cycle6"/>
    <dgm:cxn modelId="{26D06842-D50F-463D-BAF4-AF446BD79FE7}" srcId="{03FEB251-E572-4BCF-AD70-5FFD23D1C648}" destId="{0073BD1C-F423-4E7F-B297-B6E5F63DA1D8}" srcOrd="1" destOrd="0" parTransId="{680DDC15-5BCC-418D-BC89-158A5DF1F10F}" sibTransId="{F7BEB323-8440-49BD-BD49-412BB0D2E84C}"/>
    <dgm:cxn modelId="{4358906A-74D0-4E07-91FD-835991D5027F}" type="presParOf" srcId="{B3B9CE3A-EFAD-4DFD-8B3C-13AF4C82C74A}" destId="{52A5BB50-CA2C-4A3F-BDEA-B6904B3970F9}" srcOrd="0" destOrd="0" presId="urn:microsoft.com/office/officeart/2005/8/layout/cycle6"/>
    <dgm:cxn modelId="{18EBFD23-A327-4A3E-B62E-90928A5B30B1}" type="presParOf" srcId="{B3B9CE3A-EFAD-4DFD-8B3C-13AF4C82C74A}" destId="{4B3CF19A-F458-4528-960A-A7A83DCAFFD4}" srcOrd="1" destOrd="0" presId="urn:microsoft.com/office/officeart/2005/8/layout/cycle6"/>
    <dgm:cxn modelId="{3318D3B6-3066-47E0-9035-5E57845A2408}" type="presParOf" srcId="{B3B9CE3A-EFAD-4DFD-8B3C-13AF4C82C74A}" destId="{58FCEF2E-0E0A-4F81-A941-F1A949587026}" srcOrd="2" destOrd="0" presId="urn:microsoft.com/office/officeart/2005/8/layout/cycle6"/>
    <dgm:cxn modelId="{B2CA43DE-6B89-43A1-A7D8-7781340AA512}" type="presParOf" srcId="{B3B9CE3A-EFAD-4DFD-8B3C-13AF4C82C74A}" destId="{275ABE1E-F1A6-43DD-894E-EE140AFC5729}" srcOrd="3" destOrd="0" presId="urn:microsoft.com/office/officeart/2005/8/layout/cycle6"/>
    <dgm:cxn modelId="{F3CC159A-FAB0-4732-AB35-868702864368}" type="presParOf" srcId="{B3B9CE3A-EFAD-4DFD-8B3C-13AF4C82C74A}" destId="{7EF2B952-D82C-4F28-8A27-B554DCD696EE}" srcOrd="4" destOrd="0" presId="urn:microsoft.com/office/officeart/2005/8/layout/cycle6"/>
    <dgm:cxn modelId="{36E19C51-46BB-40EC-9F8B-97D30CDBFB52}" type="presParOf" srcId="{B3B9CE3A-EFAD-4DFD-8B3C-13AF4C82C74A}" destId="{F8F9B203-8258-4E2B-BAD2-346D23DD4171}" srcOrd="5" destOrd="0" presId="urn:microsoft.com/office/officeart/2005/8/layout/cycle6"/>
    <dgm:cxn modelId="{8999A929-2987-447E-9E15-8F1B80EA686F}" type="presParOf" srcId="{B3B9CE3A-EFAD-4DFD-8B3C-13AF4C82C74A}" destId="{443D12F3-2AFF-4CE1-8BB3-DB131DC06FA2}" srcOrd="6" destOrd="0" presId="urn:microsoft.com/office/officeart/2005/8/layout/cycle6"/>
    <dgm:cxn modelId="{C4FD30A7-BC5D-4700-8DCE-68CECD67D713}" type="presParOf" srcId="{B3B9CE3A-EFAD-4DFD-8B3C-13AF4C82C74A}" destId="{71C2646F-423A-4E96-A0DC-B8C56877EC4A}" srcOrd="7" destOrd="0" presId="urn:microsoft.com/office/officeart/2005/8/layout/cycle6"/>
    <dgm:cxn modelId="{5DECCE3C-76BF-428D-8645-1AA4AFC088B5}" type="presParOf" srcId="{B3B9CE3A-EFAD-4DFD-8B3C-13AF4C82C74A}" destId="{5EDD098E-CCB8-417C-AD67-5747D618D20D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DD878-99A1-4F8D-B4A9-CD5B4751B318}">
      <dsp:nvSpPr>
        <dsp:cNvPr id="0" name=""/>
        <dsp:cNvSpPr/>
      </dsp:nvSpPr>
      <dsp:spPr>
        <a:xfrm>
          <a:off x="1703585" y="603"/>
          <a:ext cx="1094690" cy="5473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ESG</a:t>
          </a: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경영</a:t>
          </a:r>
        </a:p>
      </dsp:txBody>
      <dsp:txXfrm>
        <a:off x="1719616" y="16634"/>
        <a:ext cx="1062628" cy="515283"/>
      </dsp:txXfrm>
    </dsp:sp>
    <dsp:sp modelId="{42C829AF-B2B3-41A6-AB86-069245008DDC}">
      <dsp:nvSpPr>
        <dsp:cNvPr id="0" name=""/>
        <dsp:cNvSpPr/>
      </dsp:nvSpPr>
      <dsp:spPr>
        <a:xfrm rot="3600568">
          <a:off x="2417658" y="961531"/>
          <a:ext cx="570377" cy="19157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800" kern="1200">
            <a:solidFill>
              <a:schemeClr val="tx1"/>
            </a:solidFill>
          </a:endParaRPr>
        </a:p>
      </dsp:txBody>
      <dsp:txXfrm>
        <a:off x="2475129" y="999845"/>
        <a:ext cx="455435" cy="114942"/>
      </dsp:txXfrm>
    </dsp:sp>
    <dsp:sp modelId="{27C5B5AB-0762-4D07-A86B-49F0DDDEFB8F}">
      <dsp:nvSpPr>
        <dsp:cNvPr id="0" name=""/>
        <dsp:cNvSpPr/>
      </dsp:nvSpPr>
      <dsp:spPr>
        <a:xfrm>
          <a:off x="2607418" y="1566685"/>
          <a:ext cx="1094690" cy="5473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경영체계</a:t>
          </a:r>
        </a:p>
      </dsp:txBody>
      <dsp:txXfrm>
        <a:off x="2623449" y="1582716"/>
        <a:ext cx="1062628" cy="515283"/>
      </dsp:txXfrm>
    </dsp:sp>
    <dsp:sp modelId="{6CFFA594-F1B4-4550-AD63-BFF5A7EB2CD9}">
      <dsp:nvSpPr>
        <dsp:cNvPr id="0" name=""/>
        <dsp:cNvSpPr/>
      </dsp:nvSpPr>
      <dsp:spPr>
        <a:xfrm rot="10801147">
          <a:off x="1965743" y="1744271"/>
          <a:ext cx="570377" cy="19157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800" kern="1200">
            <a:solidFill>
              <a:schemeClr val="tx1"/>
            </a:solidFill>
          </a:endParaRPr>
        </a:p>
      </dsp:txBody>
      <dsp:txXfrm rot="10800000">
        <a:off x="2023214" y="1782585"/>
        <a:ext cx="455435" cy="114942"/>
      </dsp:txXfrm>
    </dsp:sp>
    <dsp:sp modelId="{7A74CA80-6B46-47F6-B687-8AE44962603E}">
      <dsp:nvSpPr>
        <dsp:cNvPr id="0" name=""/>
        <dsp:cNvSpPr/>
      </dsp:nvSpPr>
      <dsp:spPr>
        <a:xfrm>
          <a:off x="799755" y="1566082"/>
          <a:ext cx="1094690" cy="5473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정보공개</a:t>
          </a:r>
        </a:p>
      </dsp:txBody>
      <dsp:txXfrm>
        <a:off x="815786" y="1582113"/>
        <a:ext cx="1062628" cy="515283"/>
      </dsp:txXfrm>
    </dsp:sp>
    <dsp:sp modelId="{590550B2-755F-4335-9BCC-035A57F57E89}">
      <dsp:nvSpPr>
        <dsp:cNvPr id="0" name=""/>
        <dsp:cNvSpPr/>
      </dsp:nvSpPr>
      <dsp:spPr>
        <a:xfrm rot="18000000">
          <a:off x="1513826" y="961230"/>
          <a:ext cx="570377" cy="19157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800" kern="1200">
            <a:solidFill>
              <a:schemeClr val="tx1"/>
            </a:solidFill>
          </a:endParaRPr>
        </a:p>
      </dsp:txBody>
      <dsp:txXfrm>
        <a:off x="1571297" y="999544"/>
        <a:ext cx="455435" cy="1149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A5BB50-CA2C-4A3F-BDEA-B6904B3970F9}">
      <dsp:nvSpPr>
        <dsp:cNvPr id="0" name=""/>
        <dsp:cNvSpPr/>
      </dsp:nvSpPr>
      <dsp:spPr>
        <a:xfrm>
          <a:off x="891482" y="338"/>
          <a:ext cx="828989" cy="53884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환경</a:t>
          </a:r>
        </a:p>
      </dsp:txBody>
      <dsp:txXfrm>
        <a:off x="917786" y="26642"/>
        <a:ext cx="776381" cy="486235"/>
      </dsp:txXfrm>
    </dsp:sp>
    <dsp:sp modelId="{58FCEF2E-0E0A-4F81-A941-F1A949587026}">
      <dsp:nvSpPr>
        <dsp:cNvPr id="0" name=""/>
        <dsp:cNvSpPr/>
      </dsp:nvSpPr>
      <dsp:spPr>
        <a:xfrm>
          <a:off x="586676" y="269759"/>
          <a:ext cx="1438600" cy="1438600"/>
        </a:xfrm>
        <a:custGeom>
          <a:avLst/>
          <a:gdLst/>
          <a:ahLst/>
          <a:cxnLst/>
          <a:rect l="0" t="0" r="0" b="0"/>
          <a:pathLst>
            <a:path>
              <a:moveTo>
                <a:pt x="1139830" y="135735"/>
              </a:moveTo>
              <a:arcTo wR="719300" hR="719300" stAng="18346642" swAng="3650305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ABE1E-F1A6-43DD-894E-EE140AFC5729}">
      <dsp:nvSpPr>
        <dsp:cNvPr id="0" name=""/>
        <dsp:cNvSpPr/>
      </dsp:nvSpPr>
      <dsp:spPr>
        <a:xfrm>
          <a:off x="1514414" y="1079288"/>
          <a:ext cx="828989" cy="53884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사회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540718" y="1105592"/>
        <a:ext cx="776381" cy="486235"/>
      </dsp:txXfrm>
    </dsp:sp>
    <dsp:sp modelId="{F8F9B203-8258-4E2B-BAD2-346D23DD4171}">
      <dsp:nvSpPr>
        <dsp:cNvPr id="0" name=""/>
        <dsp:cNvSpPr/>
      </dsp:nvSpPr>
      <dsp:spPr>
        <a:xfrm>
          <a:off x="586676" y="269759"/>
          <a:ext cx="1438600" cy="1438600"/>
        </a:xfrm>
        <a:custGeom>
          <a:avLst/>
          <a:gdLst/>
          <a:ahLst/>
          <a:cxnLst/>
          <a:rect l="0" t="0" r="0" b="0"/>
          <a:pathLst>
            <a:path>
              <a:moveTo>
                <a:pt x="1061983" y="1351725"/>
              </a:moveTo>
              <a:arcTo wR="719300" hR="719300" stAng="3692921" swAng="3414158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3D12F3-2AFF-4CE1-8BB3-DB131DC06FA2}">
      <dsp:nvSpPr>
        <dsp:cNvPr id="0" name=""/>
        <dsp:cNvSpPr/>
      </dsp:nvSpPr>
      <dsp:spPr>
        <a:xfrm>
          <a:off x="268549" y="1079288"/>
          <a:ext cx="828989" cy="53884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지배구조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94853" y="1105592"/>
        <a:ext cx="776381" cy="486235"/>
      </dsp:txXfrm>
    </dsp:sp>
    <dsp:sp modelId="{5EDD098E-CCB8-417C-AD67-5747D618D20D}">
      <dsp:nvSpPr>
        <dsp:cNvPr id="0" name=""/>
        <dsp:cNvSpPr/>
      </dsp:nvSpPr>
      <dsp:spPr>
        <a:xfrm>
          <a:off x="586676" y="269759"/>
          <a:ext cx="1438600" cy="1438600"/>
        </a:xfrm>
        <a:custGeom>
          <a:avLst/>
          <a:gdLst/>
          <a:ahLst/>
          <a:cxnLst/>
          <a:rect l="0" t="0" r="0" b="0"/>
          <a:pathLst>
            <a:path>
              <a:moveTo>
                <a:pt x="4789" y="802171"/>
              </a:moveTo>
              <a:arcTo wR="719300" hR="719300" stAng="10403053" swAng="3650305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AFBA326-301F-9520-133E-ED924092F6A7}"/>
              </a:ext>
            </a:extLst>
          </p:cNvPr>
          <p:cNvSpPr/>
          <p:nvPr userDrawn="1"/>
        </p:nvSpPr>
        <p:spPr>
          <a:xfrm>
            <a:off x="0" y="542170"/>
            <a:ext cx="9906000" cy="5638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883096CD-0D58-9F66-CE62-24E00F3C9795}"/>
              </a:ext>
            </a:extLst>
          </p:cNvPr>
          <p:cNvSpPr/>
          <p:nvPr userDrawn="1"/>
        </p:nvSpPr>
        <p:spPr>
          <a:xfrm>
            <a:off x="660400" y="817"/>
            <a:ext cx="8585201" cy="1105200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highlight>
                <a:srgbClr val="FFFF00"/>
              </a:highligh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CF92806-8E41-42B3-E9AB-7161B63E2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817"/>
            <a:ext cx="9905999" cy="110520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0396083-EFB9-27C4-6CEB-6387F7C638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3" y="6236785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2024-04-13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 도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5242559" cy="6858000"/>
          </a:xfrm>
          <a:prstGeom prst="corner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3708819" y="1282414"/>
            <a:ext cx="4391404" cy="1662121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60000" endA="900" endPos="6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ESG</a:t>
            </a:r>
            <a:endParaRPr lang="ko-KR" altLang="en-US" b="1" dirty="0">
              <a:effectLst>
                <a:reflection blurRad="6350" stA="60000" endA="900" endPos="60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223" y="373388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위로 굽음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1011382" y="1842213"/>
            <a:ext cx="5474260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화면 표시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681037" y="1449093"/>
            <a:ext cx="1717963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화살표: 위로 굽음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>
            <a:off x="1011382" y="3061411"/>
            <a:ext cx="5474260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화면 표시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681037" y="2668291"/>
            <a:ext cx="1717963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화살표: 위로 굽음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>
            <a:off x="1011382" y="4280026"/>
            <a:ext cx="5474260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화면 표시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681037" y="3886906"/>
            <a:ext cx="1717963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화살표: 위로 굽음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>
            <a:off x="1011382" y="5493734"/>
            <a:ext cx="5474260" cy="498477"/>
          </a:xfrm>
          <a:prstGeom prst="bentUp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화면 표시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681037" y="5100614"/>
            <a:ext cx="1717963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602045" y="16807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지속가능경영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602045" y="2904106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지속가능 목표 제안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602045" y="4104832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지속가능 금융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602045" y="5323034"/>
            <a:ext cx="2858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ESG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경영체제 구축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B33B9F44-98F1-4D11-8C1C-3EAA857CCD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3" t="31286" r="4245" b="34408"/>
          <a:stretch/>
        </p:blipFill>
        <p:spPr>
          <a:xfrm>
            <a:off x="7408595" y="4280026"/>
            <a:ext cx="1717963" cy="187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지속가능경영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3949" y="1306477"/>
            <a:ext cx="675640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Sustainability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Sustainability is improving the quality of human life while living within the carrying capacity of supporting eco-systems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43949" y="3774560"/>
            <a:ext cx="8881014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지속가능경영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(ESG)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의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의미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ESG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는 환경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(Environmental), 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사회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(Social), 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지배구조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(Governance)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의 영문 첫 글자를 조합한 단어 </a:t>
            </a:r>
            <a:endParaRPr lang="en-US" altLang="ko-KR" sz="2000" b="0" i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기업 경영에서 지속가능성을 달성하기 위한 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가지 핵심 요소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37583" y="1797685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28683" y="2520106"/>
            <a:ext cx="1348510" cy="1130400"/>
          </a:xfrm>
          <a:prstGeom prst="snip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영역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사각형: 잘린 대각선 방향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28683" y="3651366"/>
            <a:ext cx="1348510" cy="1130400"/>
          </a:xfrm>
          <a:prstGeom prst="snip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영역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28683" y="4778296"/>
            <a:ext cx="1348510" cy="1130400"/>
          </a:xfrm>
          <a:prstGeom prst="snip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영역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사각형: 잘린 위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777192" y="1558022"/>
            <a:ext cx="2545200" cy="979053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777192" y="1558022"/>
            <a:ext cx="2545200" cy="979054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기후위기대응</a:t>
            </a:r>
          </a:p>
        </p:txBody>
      </p:sp>
      <p:sp>
        <p:nvSpPr>
          <p:cNvPr id="11" name="사각형: 잘린 위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317111" y="1558022"/>
            <a:ext cx="2545200" cy="979053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854454" y="1558022"/>
            <a:ext cx="2545200" cy="979053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317111" y="1558022"/>
            <a:ext cx="2545200" cy="979054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자원절약 및 보호</a:t>
            </a:r>
          </a:p>
        </p:txBody>
      </p:sp>
      <p:sp>
        <p:nvSpPr>
          <p:cNvPr id="14" name="사다리꼴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854454" y="1558022"/>
            <a:ext cx="2545200" cy="979054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회복지원강화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지속가능 목표 제안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80467755"/>
              </p:ext>
            </p:extLst>
          </p:nvPr>
        </p:nvGraphicFramePr>
        <p:xfrm>
          <a:off x="1777194" y="2528888"/>
          <a:ext cx="7636308" cy="338974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545436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545436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545436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식물 기반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대체육 소비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물 사용과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음식물 쓰레기 줄이기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여성과 여아의 지원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여성 기업 지원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스마트 에너지 도입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자원 순환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재활용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공유 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형평성 및 기회 증진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공정무역 제품 구입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오래 쓰는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제품 도입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자연친화적 제품 선택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적극적인 사회 참여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투표 참여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자원봉사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지속가능 금융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81786153"/>
              </p:ext>
            </p:extLst>
          </p:nvPr>
        </p:nvGraphicFramePr>
        <p:xfrm>
          <a:off x="681037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사각형: 잘린 한쪽 모서리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812905" y="2261005"/>
            <a:ext cx="3334327" cy="406400"/>
          </a:xfrm>
          <a:prstGeom prst="snip1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국내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억 원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),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글로벌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억 달러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278316"/>
            <a:ext cx="4608000" cy="4608000"/>
          </a:xfrm>
          <a:prstGeom prst="round1Rect">
            <a:avLst>
              <a:gd name="adj" fmla="val 8418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사다리꼴 10">
            <a:extLst>
              <a:ext uri="{FF2B5EF4-FFF2-40B4-BE49-F238E27FC236}">
                <a16:creationId xmlns:a16="http://schemas.microsoft.com/office/drawing/2014/main" id="{B9F6237D-6498-C3DF-FB45-D97E4DA5BFC3}"/>
              </a:ext>
            </a:extLst>
          </p:cNvPr>
          <p:cNvSpPr/>
          <p:nvPr/>
        </p:nvSpPr>
        <p:spPr>
          <a:xfrm flipV="1">
            <a:off x="2934440" y="3828856"/>
            <a:ext cx="1735214" cy="488247"/>
          </a:xfrm>
          <a:prstGeom prst="trapezoid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B9E498-8704-3C81-6EB5-96586A581659}"/>
              </a:ext>
            </a:extLst>
          </p:cNvPr>
          <p:cNvSpPr txBox="1"/>
          <p:nvPr/>
        </p:nvSpPr>
        <p:spPr>
          <a:xfrm>
            <a:off x="3207172" y="3888314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돋움" panose="020B0600000101010101" pitchFamily="50" charset="-127"/>
                <a:ea typeface="돋움" panose="020B0600000101010101" pitchFamily="50" charset="-127"/>
              </a:rPr>
              <a:t>ESG </a:t>
            </a:r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관점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ESG</a:t>
            </a:r>
            <a:r>
              <a:rPr lang="ko-KR" altLang="en-US" dirty="0"/>
              <a:t> 경영체제 구축</a:t>
            </a:r>
          </a:p>
        </p:txBody>
      </p:sp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121566" y="1278316"/>
            <a:ext cx="4608000" cy="4608000"/>
          </a:xfrm>
          <a:prstGeom prst="round1Rect">
            <a:avLst>
              <a:gd name="adj" fmla="val 9021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두루마리 모양: 가로로 말림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621705" y="1421485"/>
            <a:ext cx="3607723" cy="508389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ESG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경영전략</a:t>
            </a:r>
          </a:p>
        </p:txBody>
      </p:sp>
      <p:sp>
        <p:nvSpPr>
          <p:cNvPr id="15" name="십자형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809434" y="2645008"/>
            <a:ext cx="3232264" cy="427573"/>
          </a:xfrm>
          <a:prstGeom prst="plus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뉴 패러다임</a:t>
            </a:r>
          </a:p>
        </p:txBody>
      </p:sp>
      <p:sp>
        <p:nvSpPr>
          <p:cNvPr id="17" name="사각형: 잘린 위쪽 모서리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262219" y="3287709"/>
            <a:ext cx="1874982" cy="574694"/>
          </a:xfrm>
          <a:prstGeom prst="snip2Same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재무제표 공시</a:t>
            </a:r>
          </a:p>
        </p:txBody>
      </p:sp>
      <p:sp>
        <p:nvSpPr>
          <p:cNvPr id="18" name="별: 꼭짓점 8개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>
            <a:off x="7677741" y="3194080"/>
            <a:ext cx="1981982" cy="761953"/>
          </a:xfrm>
          <a:prstGeom prst="star8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경영보고서</a:t>
            </a:r>
          </a:p>
        </p:txBody>
      </p:sp>
      <p:sp>
        <p:nvSpPr>
          <p:cNvPr id="19" name="눈물 방울 18">
            <a:extLst>
              <a:ext uri="{FF2B5EF4-FFF2-40B4-BE49-F238E27FC236}">
                <a16:creationId xmlns:a16="http://schemas.microsoft.com/office/drawing/2014/main" id="{2885E0E4-D3F6-D565-3CAF-10B49BC429AD}"/>
              </a:ext>
            </a:extLst>
          </p:cNvPr>
          <p:cNvSpPr/>
          <p:nvPr/>
        </p:nvSpPr>
        <p:spPr>
          <a:xfrm rot="20756963">
            <a:off x="5385449" y="4190809"/>
            <a:ext cx="1411153" cy="871155"/>
          </a:xfrm>
          <a:prstGeom prst="teardrop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재무적 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관점</a:t>
            </a:r>
          </a:p>
        </p:txBody>
      </p:sp>
      <p:sp>
        <p:nvSpPr>
          <p:cNvPr id="20" name="십자형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7094752" y="4319306"/>
            <a:ext cx="661629" cy="614161"/>
          </a:xfrm>
          <a:prstGeom prst="plus">
            <a:avLst>
              <a:gd name="adj" fmla="val 38953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1" name="배지 20">
            <a:extLst>
              <a:ext uri="{FF2B5EF4-FFF2-40B4-BE49-F238E27FC236}">
                <a16:creationId xmlns:a16="http://schemas.microsoft.com/office/drawing/2014/main" id="{D393C190-9EDD-DB80-EC29-F969B6B2D391}"/>
              </a:ext>
            </a:extLst>
          </p:cNvPr>
          <p:cNvSpPr/>
          <p:nvPr/>
        </p:nvSpPr>
        <p:spPr>
          <a:xfrm>
            <a:off x="7962353" y="4749050"/>
            <a:ext cx="1412758" cy="476046"/>
          </a:xfrm>
          <a:prstGeom prst="plaqu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ESG 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관점</a:t>
            </a:r>
          </a:p>
        </p:txBody>
      </p:sp>
      <p:sp>
        <p:nvSpPr>
          <p:cNvPr id="23" name="화살표: 오각형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5241796" y="5308131"/>
            <a:ext cx="2156531" cy="476045"/>
          </a:xfrm>
          <a:prstGeom prst="homePlate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재무성과창출</a:t>
            </a:r>
          </a:p>
        </p:txBody>
      </p:sp>
      <p:sp>
        <p:nvSpPr>
          <p:cNvPr id="14" name="화살표: 왼쪽/오른쪽/위쪽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6317203" y="1949840"/>
            <a:ext cx="2216727" cy="608714"/>
          </a:xfrm>
          <a:prstGeom prst="leftRightUpArrow">
            <a:avLst>
              <a:gd name="adj1" fmla="val 50000"/>
              <a:gd name="adj2" fmla="val 25000"/>
              <a:gd name="adj3" fmla="val 25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기업가치</a:t>
            </a:r>
          </a:p>
        </p:txBody>
      </p:sp>
      <p:sp>
        <p:nvSpPr>
          <p:cNvPr id="42" name="화살표: 오각형 41">
            <a:extLst>
              <a:ext uri="{FF2B5EF4-FFF2-40B4-BE49-F238E27FC236}">
                <a16:creationId xmlns:a16="http://schemas.microsoft.com/office/drawing/2014/main" id="{D45AD9D7-4B08-4CED-8478-24E9854C677E}"/>
              </a:ext>
            </a:extLst>
          </p:cNvPr>
          <p:cNvSpPr/>
          <p:nvPr/>
        </p:nvSpPr>
        <p:spPr>
          <a:xfrm flipH="1">
            <a:off x="7451529" y="5308132"/>
            <a:ext cx="2131934" cy="476045"/>
          </a:xfrm>
          <a:prstGeom prst="homePlate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비재무성과창출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CB79517A-79B8-4801-8C4F-12452B1FB5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5527726"/>
              </p:ext>
            </p:extLst>
          </p:nvPr>
        </p:nvGraphicFramePr>
        <p:xfrm>
          <a:off x="212624" y="1396541"/>
          <a:ext cx="4501861" cy="2114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화살표: 아래쪽 42">
            <a:extLst>
              <a:ext uri="{FF2B5EF4-FFF2-40B4-BE49-F238E27FC236}">
                <a16:creationId xmlns:a16="http://schemas.microsoft.com/office/drawing/2014/main" id="{9576F315-7736-4B60-A7D4-52484855BB23}"/>
              </a:ext>
            </a:extLst>
          </p:cNvPr>
          <p:cNvSpPr/>
          <p:nvPr/>
        </p:nvSpPr>
        <p:spPr>
          <a:xfrm>
            <a:off x="8337918" y="4019640"/>
            <a:ext cx="661629" cy="674714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공시</a:t>
            </a:r>
          </a:p>
        </p:txBody>
      </p:sp>
      <p:sp>
        <p:nvSpPr>
          <p:cNvPr id="33" name="사각형: 잘린 한쪽 모서리 32">
            <a:extLst>
              <a:ext uri="{FF2B5EF4-FFF2-40B4-BE49-F238E27FC236}">
                <a16:creationId xmlns:a16="http://schemas.microsoft.com/office/drawing/2014/main" id="{EECA5FEC-73C1-4131-835C-46640749BA33}"/>
              </a:ext>
            </a:extLst>
          </p:cNvPr>
          <p:cNvSpPr/>
          <p:nvPr/>
        </p:nvSpPr>
        <p:spPr>
          <a:xfrm>
            <a:off x="3157144" y="4499662"/>
            <a:ext cx="1289804" cy="476472"/>
          </a:xfrm>
          <a:prstGeom prst="snip1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목표설정</a:t>
            </a:r>
          </a:p>
        </p:txBody>
      </p:sp>
      <p:sp>
        <p:nvSpPr>
          <p:cNvPr id="34" name="사각형: 잘린 한쪽 모서리 33">
            <a:extLst>
              <a:ext uri="{FF2B5EF4-FFF2-40B4-BE49-F238E27FC236}">
                <a16:creationId xmlns:a16="http://schemas.microsoft.com/office/drawing/2014/main" id="{12DF6E33-0968-430E-8FAB-7C21552F9C46}"/>
              </a:ext>
            </a:extLst>
          </p:cNvPr>
          <p:cNvSpPr/>
          <p:nvPr/>
        </p:nvSpPr>
        <p:spPr>
          <a:xfrm flipH="1">
            <a:off x="3157144" y="5150282"/>
            <a:ext cx="1289804" cy="476472"/>
          </a:xfrm>
          <a:prstGeom prst="snip1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정보공개</a:t>
            </a:r>
          </a:p>
        </p:txBody>
      </p:sp>
      <p:cxnSp>
        <p:nvCxnSpPr>
          <p:cNvPr id="36" name="연결선: 꺾임 35">
            <a:extLst>
              <a:ext uri="{FF2B5EF4-FFF2-40B4-BE49-F238E27FC236}">
                <a16:creationId xmlns:a16="http://schemas.microsoft.com/office/drawing/2014/main" id="{57F1A910-74D3-4361-B4B9-47F6D51AD483}"/>
              </a:ext>
            </a:extLst>
          </p:cNvPr>
          <p:cNvCxnSpPr>
            <a:cxnSpLocks/>
            <a:stCxn id="33" idx="2"/>
            <a:endCxn id="34" idx="0"/>
          </p:cNvCxnSpPr>
          <p:nvPr/>
        </p:nvCxnSpPr>
        <p:spPr>
          <a:xfrm rot="10800000" flipV="1">
            <a:off x="3157144" y="4737898"/>
            <a:ext cx="12700" cy="650620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다이어그램 34">
            <a:extLst>
              <a:ext uri="{FF2B5EF4-FFF2-40B4-BE49-F238E27FC236}">
                <a16:creationId xmlns:a16="http://schemas.microsoft.com/office/drawing/2014/main" id="{49711A18-F2AC-4BA8-B004-9F16749C70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275663"/>
              </p:ext>
            </p:extLst>
          </p:nvPr>
        </p:nvGraphicFramePr>
        <p:xfrm>
          <a:off x="229444" y="3833809"/>
          <a:ext cx="2611954" cy="1808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320</TotalTime>
  <Words>191</Words>
  <Application>Microsoft Office PowerPoint</Application>
  <PresentationFormat>A4 용지(210x297mm)</PresentationFormat>
  <Paragraphs>69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지속가능경영</vt:lpstr>
      <vt:lpstr>2. 지속가능 목표 제안</vt:lpstr>
      <vt:lpstr>3. 지속가능 금융 현황</vt:lpstr>
      <vt:lpstr>4. ESG 경영체제 구축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59</cp:revision>
  <dcterms:created xsi:type="dcterms:W3CDTF">2023-07-20T02:58:21Z</dcterms:created>
  <dcterms:modified xsi:type="dcterms:W3CDTF">2024-04-13T03:03:54Z</dcterms:modified>
</cp:coreProperties>
</file>